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6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602D-CAE4-40CE-8555-91FDF6B003D7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D966-9AA9-446E-9FEA-BC86E61413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5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D966-9AA9-446E-9FEA-BC86E614136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17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D966-9AA9-446E-9FEA-BC86E614136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560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9DA42-4AD5-3E4D-90C1-148C18CF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40752-5768-F897-FF59-FCFBB3925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4EF90-A7C3-5C4B-BF4F-6D476E814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8C889-53FD-52BC-78ED-A1F05FE1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D966-9AA9-446E-9FEA-BC86E614136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01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1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01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08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40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51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6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83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15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11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3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4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06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52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76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37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22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909F2B-A142-4BF9-AFFC-1F14758EC0D4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F5B4C86-9F19-4040-BF73-D66CD2B18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8FD7EE-C43C-6180-BFCD-6B17A9547855}"/>
              </a:ext>
            </a:extLst>
          </p:cNvPr>
          <p:cNvSpPr txBox="1"/>
          <p:nvPr/>
        </p:nvSpPr>
        <p:spPr>
          <a:xfrm>
            <a:off x="3070669" y="1285732"/>
            <a:ext cx="6050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Fuzzy Logic</a:t>
            </a:r>
            <a:endParaRPr lang="en-IN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CE97F-8801-307B-EE5B-96A551A80DA2}"/>
              </a:ext>
            </a:extLst>
          </p:cNvPr>
          <p:cNvSpPr txBox="1"/>
          <p:nvPr/>
        </p:nvSpPr>
        <p:spPr>
          <a:xfrm>
            <a:off x="8906257" y="4628787"/>
            <a:ext cx="2055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: Raushan</a:t>
            </a:r>
            <a:b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 : 2221139</a:t>
            </a:r>
            <a:b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 : 2203751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CB6E4-EFED-AAFC-5823-E20E9BFB0736}"/>
              </a:ext>
            </a:extLst>
          </p:cNvPr>
          <p:cNvSpPr txBox="1"/>
          <p:nvPr/>
        </p:nvSpPr>
        <p:spPr>
          <a:xfrm>
            <a:off x="3462655" y="2486061"/>
            <a:ext cx="5266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Smarter Way to Handle Uncertainty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8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DF340-9D29-18D0-B9B6-01207B53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B3989-9C4A-C35A-FD8B-089B93F1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5" y="1131305"/>
            <a:ext cx="3609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37E8B-2B82-26F2-ABA8-7BE9D699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D5753-3DA0-20FD-01B3-355693D77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1" y="1003983"/>
            <a:ext cx="3609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07A52-D200-1982-9B93-3E2CA49A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55"/>
            <a:ext cx="12191999" cy="6867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023A3-2B4A-ACA7-6FA1-9DB36176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5" y="1003983"/>
            <a:ext cx="3609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372B7-C908-16DE-2B51-F02798F1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47"/>
            <a:ext cx="12192000" cy="6864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5676A-4946-B8C0-29D2-CF89849C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1" y="1027133"/>
            <a:ext cx="3609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38EE0-B0A9-3753-DAE5-1846539E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7657F-14CC-9E6B-81F5-59AF39C0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1" y="1085006"/>
            <a:ext cx="3609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16C30-6840-6F87-BE40-67FC7107D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5E70-E10E-D4B5-F843-0407E83133B2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Use Fuzzy Logic?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60631-6B60-8902-71F0-D3D675C9D024}"/>
              </a:ext>
            </a:extLst>
          </p:cNvPr>
          <p:cNvSpPr txBox="1"/>
          <p:nvPr/>
        </p:nvSpPr>
        <p:spPr>
          <a:xfrm>
            <a:off x="3074021" y="1952262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9E294-A5A9-1927-5EF4-06F42FA2ED0D}"/>
              </a:ext>
            </a:extLst>
          </p:cNvPr>
          <p:cNvSpPr txBox="1"/>
          <p:nvPr/>
        </p:nvSpPr>
        <p:spPr>
          <a:xfrm>
            <a:off x="1430020" y="1455066"/>
            <a:ext cx="880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Uncertainty and Vagueness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can process imprecise, vague, or incomplete information effectively.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BAA1A-CD6C-A795-DAE8-C939F728C1A9}"/>
              </a:ext>
            </a:extLst>
          </p:cNvPr>
          <p:cNvSpPr txBox="1"/>
          <p:nvPr/>
        </p:nvSpPr>
        <p:spPr>
          <a:xfrm>
            <a:off x="1430020" y="5157432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Performance in Complex Systems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control systems where conventional logic fails, especially in nonlinear systems.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8EDA5-09C9-9DCC-7DD4-D201DF5CB2F1}"/>
              </a:ext>
            </a:extLst>
          </p:cNvPr>
          <p:cNvSpPr txBox="1"/>
          <p:nvPr/>
        </p:nvSpPr>
        <p:spPr>
          <a:xfrm>
            <a:off x="1430020" y="2242158"/>
            <a:ext cx="9288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Mimics Human Reasoning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models the way humans make decisions using linguistic terms like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"almost", "somewhat", "very"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DD011-01FE-137F-9798-ACC5E7BB0DE9}"/>
              </a:ext>
            </a:extLst>
          </p:cNvPr>
          <p:cNvSpPr txBox="1"/>
          <p:nvPr/>
        </p:nvSpPr>
        <p:spPr>
          <a:xfrm>
            <a:off x="1430020" y="3337027"/>
            <a:ext cx="880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Rule-Based System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IF-THEN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rules, which are easy to create and understand, even for complex systems.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9A757-3F31-734C-1BED-850C8DA2E522}"/>
              </a:ext>
            </a:extLst>
          </p:cNvPr>
          <p:cNvSpPr txBox="1"/>
          <p:nvPr/>
        </p:nvSpPr>
        <p:spPr>
          <a:xfrm>
            <a:off x="1430020" y="4108730"/>
            <a:ext cx="8920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Implementation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less processing power compared to complex AI systems; ideal for embedded systems.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353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F1B5-ECB7-F8C1-D080-C4BC4365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FFCC66-5130-A29D-AE35-01A6E849CD3C}"/>
              </a:ext>
            </a:extLst>
          </p:cNvPr>
          <p:cNvSpPr/>
          <p:nvPr/>
        </p:nvSpPr>
        <p:spPr>
          <a:xfrm>
            <a:off x="4114671" y="325119"/>
            <a:ext cx="4346423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Fuzzy Logic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04AB1-D517-B517-AE70-09D689BEB077}"/>
              </a:ext>
            </a:extLst>
          </p:cNvPr>
          <p:cNvSpPr txBox="1"/>
          <p:nvPr/>
        </p:nvSpPr>
        <p:spPr>
          <a:xfrm>
            <a:off x="1430020" y="2258678"/>
            <a:ext cx="880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spacecraft and satellites, ensuring stable flight dynamics under uncertain conditions.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6ECA4-A265-F6A4-77C0-0FDB86998EF0}"/>
              </a:ext>
            </a:extLst>
          </p:cNvPr>
          <p:cNvSpPr txBox="1"/>
          <p:nvPr/>
        </p:nvSpPr>
        <p:spPr>
          <a:xfrm>
            <a:off x="1430020" y="5559161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+ Neural Networks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intelligent decisions — aggregating data into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form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truths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mimicking human logic at high speed.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E3D4E-1279-8261-02F2-FA943DAAC4A4}"/>
              </a:ext>
            </a:extLst>
          </p:cNvPr>
          <p:cNvSpPr txBox="1"/>
          <p:nvPr/>
        </p:nvSpPr>
        <p:spPr>
          <a:xfrm>
            <a:off x="1430020" y="1117643"/>
            <a:ext cx="8920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 Systems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braking 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smarter and safer transportation.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25B70-913C-FC2D-A1E0-F2DDA60DB837}"/>
              </a:ext>
            </a:extLst>
          </p:cNvPr>
          <p:cNvSpPr txBox="1"/>
          <p:nvPr/>
        </p:nvSpPr>
        <p:spPr>
          <a:xfrm>
            <a:off x="1430020" y="3399713"/>
            <a:ext cx="880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Industry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critical processes like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balance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distillation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high accuracy under variable conditions.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DDC11-89C6-228A-51F8-F2CA2ED35029}"/>
              </a:ext>
            </a:extLst>
          </p:cNvPr>
          <p:cNvSpPr txBox="1"/>
          <p:nvPr/>
        </p:nvSpPr>
        <p:spPr>
          <a:xfrm>
            <a:off x="1430020" y="4448415"/>
            <a:ext cx="8920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Control Systems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controllers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industrial and consumer electronics.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3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87822-CCD2-4E7F-6C0F-E0DC4122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D1E68-4657-CFE3-69DE-694E6E29BB9E}"/>
              </a:ext>
            </a:extLst>
          </p:cNvPr>
          <p:cNvSpPr/>
          <p:nvPr/>
        </p:nvSpPr>
        <p:spPr>
          <a:xfrm>
            <a:off x="4114671" y="325119"/>
            <a:ext cx="4346423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Fuzzy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70EE0-413E-9B36-BE2F-80D5C0ABA306}"/>
              </a:ext>
            </a:extLst>
          </p:cNvPr>
          <p:cNvSpPr txBox="1"/>
          <p:nvPr/>
        </p:nvSpPr>
        <p:spPr>
          <a:xfrm>
            <a:off x="755292" y="1263261"/>
            <a:ext cx="3935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Architecture contains four parts :</a:t>
            </a:r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Rule Base</a:t>
            </a:r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Fuzzifier</a:t>
            </a:r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Inference Engine</a:t>
            </a:r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Defuzzifier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0989-55FB-1A7D-0C7A-DBE920D788E2}"/>
              </a:ext>
            </a:extLst>
          </p:cNvPr>
          <p:cNvSpPr txBox="1"/>
          <p:nvPr/>
        </p:nvSpPr>
        <p:spPr>
          <a:xfrm>
            <a:off x="755292" y="4076425"/>
            <a:ext cx="965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 Input </a:t>
            </a:r>
            <a:r>
              <a:rPr lang="en-US" sz="20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car's speed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km/h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"the road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wet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Fuzzifier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is used to convert crisp inputs to </a:t>
            </a:r>
            <a:r>
              <a:rPr lang="en-US" sz="20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fuzzy sets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75 km/h →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"Fast"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Slightly wet road →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"Slightly Slippery"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0CA0B8-F3BD-C88E-2EF6-A0296368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81" y="1274281"/>
            <a:ext cx="6829425" cy="2647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F7DC16-28F3-074E-4E16-4AE0529E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16" y="1326761"/>
            <a:ext cx="1276528" cy="314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A07EB7-A091-65F7-5DA3-863DF929984E}"/>
              </a:ext>
            </a:extLst>
          </p:cNvPr>
          <p:cNvSpPr txBox="1"/>
          <p:nvPr/>
        </p:nvSpPr>
        <p:spPr>
          <a:xfrm>
            <a:off x="7780011" y="1357277"/>
            <a:ext cx="136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Base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C0CF2E-B55F-DC01-16DD-FA76AF96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9795">
            <a:off x="7141748" y="3283170"/>
            <a:ext cx="1276528" cy="229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1C0E0F-BCE1-B710-E3C5-10A13CA49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58173">
            <a:off x="8471577" y="3282549"/>
            <a:ext cx="1276528" cy="230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79FAB5-12E4-FF02-2E51-818EB98B8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11" y="3429000"/>
            <a:ext cx="1276528" cy="6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9112"/>
      </p:ext>
    </p:extLst>
  </p:cSld>
  <p:clrMapOvr>
    <a:masterClrMapping/>
  </p:clrMapOvr>
  <p:transition spd="slow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F7831-C826-2BD7-E3BC-5C3E77BD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EDFD3-A2E7-A838-0FCF-A5E36D0CCA74}"/>
              </a:ext>
            </a:extLst>
          </p:cNvPr>
          <p:cNvSpPr/>
          <p:nvPr/>
        </p:nvSpPr>
        <p:spPr>
          <a:xfrm>
            <a:off x="4114671" y="325119"/>
            <a:ext cx="4346423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Fuzzy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A7E5E-D22A-7C4F-26B9-EADEC76B3056}"/>
              </a:ext>
            </a:extLst>
          </p:cNvPr>
          <p:cNvSpPr txBox="1"/>
          <p:nvPr/>
        </p:nvSpPr>
        <p:spPr>
          <a:xfrm>
            <a:off x="1009935" y="1490008"/>
            <a:ext cx="9453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Rule Base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contains the set of rules and the </a:t>
            </a:r>
            <a:r>
              <a:rPr lang="en-US" sz="20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IF-THEN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conditions provided </a:t>
            </a:r>
            <a:b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experts.</a:t>
            </a:r>
            <a:b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IF speed is fast AND road is slippery → THEN slow down a lot.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IF speed is slow AND road is dry → THEN no need to slow down.</a:t>
            </a:r>
          </a:p>
          <a:p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Inference Engine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rules and the fuzzy inputs.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Speed is 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road is 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slippery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→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Decision: 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speed  moderately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Defuzzifier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is used to convert the fuzzy sets into a crisp output.</a:t>
            </a:r>
            <a:b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Car's speed is reduced from 75 km/h to 55 km/h.</a:t>
            </a:r>
          </a:p>
        </p:txBody>
      </p:sp>
    </p:spTree>
    <p:extLst>
      <p:ext uri="{BB962C8B-B14F-4D97-AF65-F5344CB8AC3E}">
        <p14:creationId xmlns:p14="http://schemas.microsoft.com/office/powerpoint/2010/main" val="3535102770"/>
      </p:ext>
    </p:extLst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B242-1EF7-8C00-A439-C9B41B30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04BAC-0E6A-13FA-73E9-30EF69A9E691}"/>
              </a:ext>
            </a:extLst>
          </p:cNvPr>
          <p:cNvSpPr/>
          <p:nvPr/>
        </p:nvSpPr>
        <p:spPr>
          <a:xfrm>
            <a:off x="3479735" y="345439"/>
            <a:ext cx="5202049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Fuzzification and Defuzzification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3122AF-1C47-23E4-0AFE-5FB4D79702F1}"/>
              </a:ext>
            </a:extLst>
          </p:cNvPr>
          <p:cNvSpPr txBox="1"/>
          <p:nvPr/>
        </p:nvSpPr>
        <p:spPr>
          <a:xfrm>
            <a:off x="1503552" y="1256868"/>
            <a:ext cx="7906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Fuzzification means converting real-world crisp input values into fuzzy values.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5FB3AE6-F564-3E2F-E649-350ECAF7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3997769"/>
            <a:ext cx="7248525" cy="1076325"/>
          </a:xfrm>
          <a:prstGeom prst="rect">
            <a:avLst/>
          </a:prstGeom>
        </p:spPr>
      </p:pic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7D9BF8E-189C-0E1A-4E95-B5496E12B1E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19448" y="3621532"/>
            <a:ext cx="626872" cy="43383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289E331-7F83-9B23-2C13-1C2D669CD6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30938" y="3614865"/>
            <a:ext cx="620395" cy="44069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77CBF825-0703-09A9-FE42-63A5D1922174}"/>
              </a:ext>
            </a:extLst>
          </p:cNvPr>
          <p:cNvSpPr/>
          <p:nvPr/>
        </p:nvSpPr>
        <p:spPr>
          <a:xfrm>
            <a:off x="4018280" y="3113532"/>
            <a:ext cx="1544320" cy="2895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Fuzzifier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C8AB5AA5-A878-5F63-932D-0261D15BF8F0}"/>
              </a:ext>
            </a:extLst>
          </p:cNvPr>
          <p:cNvSpPr/>
          <p:nvPr/>
        </p:nvSpPr>
        <p:spPr>
          <a:xfrm>
            <a:off x="6052820" y="3113532"/>
            <a:ext cx="1544320" cy="2895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Defuzzifier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739EF7-2E0C-2998-7FC1-BD5D6B9E59FB}"/>
              </a:ext>
            </a:extLst>
          </p:cNvPr>
          <p:cNvSpPr txBox="1"/>
          <p:nvPr/>
        </p:nvSpPr>
        <p:spPr>
          <a:xfrm>
            <a:off x="1503552" y="2084518"/>
            <a:ext cx="751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uzzification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Defuzzification means converting fuzzy output values back into crisp values.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32353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41185-C070-F523-DD4C-C14ACBC744D9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4AEE9-8618-1A99-EBD3-28CA05A88713}"/>
              </a:ext>
            </a:extLst>
          </p:cNvPr>
          <p:cNvSpPr txBox="1"/>
          <p:nvPr/>
        </p:nvSpPr>
        <p:spPr>
          <a:xfrm>
            <a:off x="2118230" y="1088136"/>
            <a:ext cx="89714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</a:p>
          <a:p>
            <a:pPr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not sure or definite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not clearly defined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Imprecise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not exact or accurate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open to more than one interpretation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0834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A8395-4A1E-B9D5-A713-E070C431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27BF05-2352-3F81-D272-4B382990F7B7}"/>
              </a:ext>
            </a:extLst>
          </p:cNvPr>
          <p:cNvSpPr/>
          <p:nvPr/>
        </p:nvSpPr>
        <p:spPr>
          <a:xfrm>
            <a:off x="4554177" y="308849"/>
            <a:ext cx="2365094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12B91-1E06-1FE1-0A8D-7F021992F1FD}"/>
              </a:ext>
            </a:extLst>
          </p:cNvPr>
          <p:cNvSpPr txBox="1"/>
          <p:nvPr/>
        </p:nvSpPr>
        <p:spPr>
          <a:xfrm>
            <a:off x="1009935" y="1499152"/>
            <a:ext cx="945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Set: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collection of objects where each element either completely belongs to the set or does not belong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Membership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only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(No)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(Yes).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No partial belonging is allowed.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E4065-80FE-9291-76C4-EE631419E498}"/>
              </a:ext>
            </a:extLst>
          </p:cNvPr>
          <p:cNvSpPr txBox="1"/>
          <p:nvPr/>
        </p:nvSpPr>
        <p:spPr>
          <a:xfrm>
            <a:off x="1009935" y="3219802"/>
            <a:ext cx="9453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on a given universe of discourse U is defined as a collection of ordered pairs (x,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(x)), where x ∈ to U and for all x ∈ U, 0 ≤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≤1.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= {(x,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F​(x)) ∣ x ∈ U, 0 ≤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F​(x) ≤ 1}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1EE9B-7635-57A5-1F53-1D6C9743CAD3}"/>
              </a:ext>
            </a:extLst>
          </p:cNvPr>
          <p:cNvSpPr txBox="1"/>
          <p:nvPr/>
        </p:nvSpPr>
        <p:spPr>
          <a:xfrm>
            <a:off x="1744937" y="4648064"/>
            <a:ext cx="561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→ Fuzzy set name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→ Member 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x∈U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Element x belongs to U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​(x) → Membership function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0≤μF​(x)≤1 → Degree of membership lies between 0 and 1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72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CA33E-392A-B924-2F8E-4BD10C10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84BCF-7C2D-A077-781E-6FDBA8631E7C}"/>
              </a:ext>
            </a:extLst>
          </p:cNvPr>
          <p:cNvSpPr/>
          <p:nvPr/>
        </p:nvSpPr>
        <p:spPr>
          <a:xfrm>
            <a:off x="4481024" y="262491"/>
            <a:ext cx="3382815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Fuzzy Set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9DDDB-FD75-AE72-493F-D93384F65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23145"/>
              </p:ext>
            </p:extLst>
          </p:nvPr>
        </p:nvGraphicFramePr>
        <p:xfrm>
          <a:off x="427736" y="1386952"/>
          <a:ext cx="447446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384">
                  <a:extLst>
                    <a:ext uri="{9D8B030D-6E8A-4147-A177-3AD203B41FA5}">
                      <a16:colId xmlns:a16="http://schemas.microsoft.com/office/drawing/2014/main" val="3704315329"/>
                    </a:ext>
                  </a:extLst>
                </a:gridCol>
                <a:gridCol w="1943012">
                  <a:extLst>
                    <a:ext uri="{9D8B030D-6E8A-4147-A177-3AD203B41FA5}">
                      <a16:colId xmlns:a16="http://schemas.microsoft.com/office/drawing/2014/main" val="3948826818"/>
                    </a:ext>
                  </a:extLst>
                </a:gridCol>
                <a:gridCol w="711796">
                  <a:extLst>
                    <a:ext uri="{9D8B030D-6E8A-4147-A177-3AD203B41FA5}">
                      <a16:colId xmlns:a16="http://schemas.microsoft.com/office/drawing/2014/main" val="1692674044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985326403"/>
                    </a:ext>
                  </a:extLst>
                </a:gridCol>
              </a:tblGrid>
              <a:tr h="308850">
                <a:tc>
                  <a:txBody>
                    <a:bodyPr/>
                    <a:lstStyle/>
                    <a:p>
                      <a:r>
                        <a:rPr lang="en-IN" dirty="0" err="1"/>
                        <a:t>Sr.No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Family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84233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Grand 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8119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Grand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0056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52356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00124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Doughter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0433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39888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951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8212E6-F61D-C09D-4FE6-0AC48B203E2D}"/>
              </a:ext>
            </a:extLst>
          </p:cNvPr>
          <p:cNvSpPr txBox="1"/>
          <p:nvPr/>
        </p:nvSpPr>
        <p:spPr>
          <a:xfrm>
            <a:off x="5047488" y="1362886"/>
            <a:ext cx="5821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U={Grand Father, Grand Mother, Dad, Mom, Daughter, Son, Aunt}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098FA-3F31-4D00-AB27-9FB34CE4A41C}"/>
              </a:ext>
            </a:extLst>
          </p:cNvPr>
          <p:cNvSpPr txBox="1"/>
          <p:nvPr/>
        </p:nvSpPr>
        <p:spPr>
          <a:xfrm>
            <a:off x="5047488" y="1701440"/>
            <a:ext cx="325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M={Grand Father, Dad, Son}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4B108-835C-8E66-7AA6-ADAD62B30D8A}"/>
              </a:ext>
            </a:extLst>
          </p:cNvPr>
          <p:cNvSpPr txBox="1"/>
          <p:nvPr/>
        </p:nvSpPr>
        <p:spPr>
          <a:xfrm>
            <a:off x="5053584" y="2039994"/>
            <a:ext cx="3718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F={Grand Mother, Mom, Daughter, Aunt}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76E44-CD2A-8EA1-F1ED-E9BFFA1F656A}"/>
              </a:ext>
            </a:extLst>
          </p:cNvPr>
          <p:cNvSpPr txBox="1"/>
          <p:nvPr/>
        </p:nvSpPr>
        <p:spPr>
          <a:xfrm>
            <a:off x="5053584" y="2378548"/>
            <a:ext cx="3718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Senior Members ??? 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4BE770C-F718-A5B8-020A-55CF63F9DCE7}"/>
              </a:ext>
            </a:extLst>
          </p:cNvPr>
          <p:cNvSpPr/>
          <p:nvPr/>
        </p:nvSpPr>
        <p:spPr>
          <a:xfrm>
            <a:off x="5827269" y="3207998"/>
            <a:ext cx="371854" cy="133646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5AFB-CD02-B7C7-6367-2C9DC637B23D}"/>
              </a:ext>
            </a:extLst>
          </p:cNvPr>
          <p:cNvSpPr txBox="1"/>
          <p:nvPr/>
        </p:nvSpPr>
        <p:spPr>
          <a:xfrm flipH="1">
            <a:off x="6117846" y="3207998"/>
            <a:ext cx="197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0  ,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Age(x)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D1B7D-CA30-C037-519C-053777B4C598}"/>
              </a:ext>
            </a:extLst>
          </p:cNvPr>
          <p:cNvSpPr txBox="1"/>
          <p:nvPr/>
        </p:nvSpPr>
        <p:spPr>
          <a:xfrm flipH="1">
            <a:off x="6326634" y="4205913"/>
            <a:ext cx="197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1  ,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Age(x)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E35020-27E4-1B2F-D034-59C691C26B3D}"/>
              </a:ext>
            </a:extLst>
          </p:cNvPr>
          <p:cNvCxnSpPr/>
          <p:nvPr/>
        </p:nvCxnSpPr>
        <p:spPr>
          <a:xfrm>
            <a:off x="6199123" y="3902456"/>
            <a:ext cx="18186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D86EF3E-EA8A-F64A-B2E4-E678F3759E49}"/>
              </a:ext>
            </a:extLst>
          </p:cNvPr>
          <p:cNvSpPr txBox="1"/>
          <p:nvPr/>
        </p:nvSpPr>
        <p:spPr>
          <a:xfrm>
            <a:off x="6853937" y="3907010"/>
            <a:ext cx="62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DF430B-912A-2DC6-02F4-413675B4D60A}"/>
              </a:ext>
            </a:extLst>
          </p:cNvPr>
          <p:cNvSpPr txBox="1"/>
          <p:nvPr/>
        </p:nvSpPr>
        <p:spPr>
          <a:xfrm>
            <a:off x="6117846" y="3566950"/>
            <a:ext cx="3342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Age(x) – 30  , if 30 &lt; Age(x) &lt; 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BACB0-6C29-B142-FE4C-B3DCFCB45D8A}"/>
              </a:ext>
            </a:extLst>
          </p:cNvPr>
          <p:cNvSpPr txBox="1"/>
          <p:nvPr/>
        </p:nvSpPr>
        <p:spPr>
          <a:xfrm>
            <a:off x="5266944" y="2717102"/>
            <a:ext cx="13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1E7E0-7989-5D27-EE9B-56F2F7F4CC79}"/>
              </a:ext>
            </a:extLst>
          </p:cNvPr>
          <p:cNvSpPr txBox="1"/>
          <p:nvPr/>
        </p:nvSpPr>
        <p:spPr>
          <a:xfrm>
            <a:off x="5043931" y="3676177"/>
            <a:ext cx="88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</a:t>
            </a:r>
          </a:p>
        </p:txBody>
      </p:sp>
    </p:spTree>
    <p:extLst>
      <p:ext uri="{BB962C8B-B14F-4D97-AF65-F5344CB8AC3E}">
        <p14:creationId xmlns:p14="http://schemas.microsoft.com/office/powerpoint/2010/main" val="1264749700"/>
      </p:ext>
    </p:extLst>
  </p:cSld>
  <p:clrMapOvr>
    <a:masterClrMapping/>
  </p:clrMapOvr>
  <p:transition spd="slow">
    <p:cover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3DB7-46EC-E246-ED9F-8D54467E2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49A34-9074-805B-F21B-2442E4E6265A}"/>
              </a:ext>
            </a:extLst>
          </p:cNvPr>
          <p:cNvSpPr/>
          <p:nvPr/>
        </p:nvSpPr>
        <p:spPr>
          <a:xfrm>
            <a:off x="4481024" y="262491"/>
            <a:ext cx="3382815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Fuzzy Set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BF48B8-ED34-E400-6282-A34C321B8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32347"/>
              </p:ext>
            </p:extLst>
          </p:nvPr>
        </p:nvGraphicFramePr>
        <p:xfrm>
          <a:off x="4481024" y="1597731"/>
          <a:ext cx="715670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37">
                  <a:extLst>
                    <a:ext uri="{9D8B030D-6E8A-4147-A177-3AD203B41FA5}">
                      <a16:colId xmlns:a16="http://schemas.microsoft.com/office/drawing/2014/main" val="3704315329"/>
                    </a:ext>
                  </a:extLst>
                </a:gridCol>
                <a:gridCol w="2288543">
                  <a:extLst>
                    <a:ext uri="{9D8B030D-6E8A-4147-A177-3AD203B41FA5}">
                      <a16:colId xmlns:a16="http://schemas.microsoft.com/office/drawing/2014/main" val="3948826818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69267404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985326403"/>
                    </a:ext>
                  </a:extLst>
                </a:gridCol>
                <a:gridCol w="2127504">
                  <a:extLst>
                    <a:ext uri="{9D8B030D-6E8A-4147-A177-3AD203B41FA5}">
                      <a16:colId xmlns:a16="http://schemas.microsoft.com/office/drawing/2014/main" val="1988321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 err="1"/>
                        <a:t>Sr.No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Family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Degree/Intensity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84233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Grand 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8119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Grand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0.825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0056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0.275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52356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00124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Doughter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04337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39888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r>
                        <a:rPr lang="en-IN" dirty="0"/>
                        <a:t>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951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3C8F6B-8F93-5449-77C1-60C79C496945}"/>
              </a:ext>
            </a:extLst>
          </p:cNvPr>
          <p:cNvSpPr txBox="1"/>
          <p:nvPr/>
        </p:nvSpPr>
        <p:spPr>
          <a:xfrm>
            <a:off x="429768" y="1033702"/>
            <a:ext cx="5821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U={Grand Father, Grand Mother, Dad, Mom, Daughter, Son, Aunt}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871AB-2BFA-8285-3A6E-13CAEBD94D0E}"/>
              </a:ext>
            </a:extLst>
          </p:cNvPr>
          <p:cNvSpPr txBox="1"/>
          <p:nvPr/>
        </p:nvSpPr>
        <p:spPr>
          <a:xfrm>
            <a:off x="429768" y="1372256"/>
            <a:ext cx="325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M={Grand Father, Dad, Son}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F8603-CCCB-620E-59CF-9BBA19CADA6C}"/>
              </a:ext>
            </a:extLst>
          </p:cNvPr>
          <p:cNvSpPr txBox="1"/>
          <p:nvPr/>
        </p:nvSpPr>
        <p:spPr>
          <a:xfrm>
            <a:off x="435864" y="1710810"/>
            <a:ext cx="3718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F={Grand Mother, Mom, Daughter, Aunt}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FB342-9580-A60D-BB45-C0B52ED8B7B0}"/>
              </a:ext>
            </a:extLst>
          </p:cNvPr>
          <p:cNvSpPr txBox="1"/>
          <p:nvPr/>
        </p:nvSpPr>
        <p:spPr>
          <a:xfrm>
            <a:off x="435864" y="2049364"/>
            <a:ext cx="3718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Senior Member ??? 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D7EB204C-2157-9802-6617-11D017FBD5BD}"/>
              </a:ext>
            </a:extLst>
          </p:cNvPr>
          <p:cNvSpPr/>
          <p:nvPr/>
        </p:nvSpPr>
        <p:spPr>
          <a:xfrm>
            <a:off x="473457" y="2878814"/>
            <a:ext cx="371854" cy="133646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87AF0-312E-85B4-64A2-D53D7DD4008B}"/>
              </a:ext>
            </a:extLst>
          </p:cNvPr>
          <p:cNvSpPr txBox="1"/>
          <p:nvPr/>
        </p:nvSpPr>
        <p:spPr>
          <a:xfrm flipH="1">
            <a:off x="764034" y="2878814"/>
            <a:ext cx="197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0  ,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Age(x)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C90FE-2F91-70E1-CAEA-96B400D445E0}"/>
              </a:ext>
            </a:extLst>
          </p:cNvPr>
          <p:cNvSpPr txBox="1"/>
          <p:nvPr/>
        </p:nvSpPr>
        <p:spPr>
          <a:xfrm flipH="1">
            <a:off x="764034" y="3876732"/>
            <a:ext cx="197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1  ,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Age (x)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07C9F-5E44-9B6B-22DF-38F1A80B045A}"/>
              </a:ext>
            </a:extLst>
          </p:cNvPr>
          <p:cNvCxnSpPr/>
          <p:nvPr/>
        </p:nvCxnSpPr>
        <p:spPr>
          <a:xfrm>
            <a:off x="845311" y="3573272"/>
            <a:ext cx="18186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20985D-AD2F-EB92-2404-0AD114F477A2}"/>
              </a:ext>
            </a:extLst>
          </p:cNvPr>
          <p:cNvSpPr txBox="1"/>
          <p:nvPr/>
        </p:nvSpPr>
        <p:spPr>
          <a:xfrm>
            <a:off x="1343152" y="3595378"/>
            <a:ext cx="62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5826E-BD54-E148-539E-C3164FFBD842}"/>
              </a:ext>
            </a:extLst>
          </p:cNvPr>
          <p:cNvSpPr txBox="1"/>
          <p:nvPr/>
        </p:nvSpPr>
        <p:spPr>
          <a:xfrm>
            <a:off x="764034" y="3237766"/>
            <a:ext cx="3342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Age(x) – 30   , if 30 &lt; Age(x) &lt; 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235381-A29F-C585-473F-8C6D6F6D53EF}"/>
              </a:ext>
            </a:extLst>
          </p:cNvPr>
          <p:cNvSpPr txBox="1"/>
          <p:nvPr/>
        </p:nvSpPr>
        <p:spPr>
          <a:xfrm>
            <a:off x="649224" y="2387918"/>
            <a:ext cx="13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5F1DF-A48D-A2B1-DE87-6E9661C6262B}"/>
              </a:ext>
            </a:extLst>
          </p:cNvPr>
          <p:cNvSpPr txBox="1"/>
          <p:nvPr/>
        </p:nvSpPr>
        <p:spPr>
          <a:xfrm>
            <a:off x="1343152" y="4977913"/>
            <a:ext cx="87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Members={(Grand Father,1),(Grand Mother,0.825),(Dad,0.275),(Mom,0.2),(Aunt,0.55)}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10020"/>
      </p:ext>
    </p:extLst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A494-F9E4-7EA7-0F14-409FF5DB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0823A2-81FC-46E1-54F1-CDCA809206BC}"/>
              </a:ext>
            </a:extLst>
          </p:cNvPr>
          <p:cNvSpPr/>
          <p:nvPr/>
        </p:nvSpPr>
        <p:spPr>
          <a:xfrm>
            <a:off x="4114671" y="325119"/>
            <a:ext cx="3007489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A6478-6442-B8B0-8EB0-03F151967E62}"/>
              </a:ext>
            </a:extLst>
          </p:cNvPr>
          <p:cNvSpPr txBox="1"/>
          <p:nvPr/>
        </p:nvSpPr>
        <p:spPr>
          <a:xfrm>
            <a:off x="1826260" y="2177848"/>
            <a:ext cx="219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E8A09-7B48-D295-E10C-B28333AFFE1E}"/>
              </a:ext>
            </a:extLst>
          </p:cNvPr>
          <p:cNvSpPr txBox="1"/>
          <p:nvPr/>
        </p:nvSpPr>
        <p:spPr>
          <a:xfrm>
            <a:off x="1826260" y="1643423"/>
            <a:ext cx="1953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0E607-8B7E-9F7D-9EB1-740C129B3BFA}"/>
              </a:ext>
            </a:extLst>
          </p:cNvPr>
          <p:cNvSpPr txBox="1"/>
          <p:nvPr/>
        </p:nvSpPr>
        <p:spPr>
          <a:xfrm>
            <a:off x="1826260" y="2712273"/>
            <a:ext cx="30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Fuzzy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DEA93-E133-44F5-EC27-BEAC50A02653}"/>
              </a:ext>
            </a:extLst>
          </p:cNvPr>
          <p:cNvSpPr txBox="1"/>
          <p:nvPr/>
        </p:nvSpPr>
        <p:spPr>
          <a:xfrm>
            <a:off x="1838834" y="3249096"/>
            <a:ext cx="335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Fuzzy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E0FCD-9525-B22C-3337-128834263C7E}"/>
              </a:ext>
            </a:extLst>
          </p:cNvPr>
          <p:cNvSpPr txBox="1"/>
          <p:nvPr/>
        </p:nvSpPr>
        <p:spPr>
          <a:xfrm>
            <a:off x="1826260" y="3785919"/>
            <a:ext cx="291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use Fuzzy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2D48F-87C5-1FAE-D601-BD7E6FFB948A}"/>
              </a:ext>
            </a:extLst>
          </p:cNvPr>
          <p:cNvSpPr txBox="1"/>
          <p:nvPr/>
        </p:nvSpPr>
        <p:spPr>
          <a:xfrm>
            <a:off x="6200140" y="1663362"/>
            <a:ext cx="351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Fuzzy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CCAB5-6663-0B9A-EFA7-3C8F5182F1E4}"/>
              </a:ext>
            </a:extLst>
          </p:cNvPr>
          <p:cNvSpPr txBox="1"/>
          <p:nvPr/>
        </p:nvSpPr>
        <p:spPr>
          <a:xfrm>
            <a:off x="6212714" y="2200185"/>
            <a:ext cx="357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Fuzzy  Logic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3964C-2A9C-1EC2-F938-43E27CEB53E0}"/>
              </a:ext>
            </a:extLst>
          </p:cNvPr>
          <p:cNvSpPr txBox="1"/>
          <p:nvPr/>
        </p:nvSpPr>
        <p:spPr>
          <a:xfrm>
            <a:off x="6200140" y="2736484"/>
            <a:ext cx="331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Fuzzifier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Defuzzifier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1B019-0BB9-77D6-B34A-B4CAA0E48F66}"/>
              </a:ext>
            </a:extLst>
          </p:cNvPr>
          <p:cNvSpPr txBox="1"/>
          <p:nvPr/>
        </p:nvSpPr>
        <p:spPr>
          <a:xfrm>
            <a:off x="6200140" y="3272783"/>
            <a:ext cx="468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Fuzzification and Defuzzification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92EC91-0095-975D-EC1C-17D826322B54}"/>
              </a:ext>
            </a:extLst>
          </p:cNvPr>
          <p:cNvSpPr txBox="1"/>
          <p:nvPr/>
        </p:nvSpPr>
        <p:spPr>
          <a:xfrm>
            <a:off x="6200140" y="3809082"/>
            <a:ext cx="331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 and Example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879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3" grpId="0"/>
      <p:bldP spid="7" grpId="0"/>
      <p:bldP spid="9" grpId="0"/>
      <p:bldP spid="10" grpId="0"/>
      <p:bldP spid="11" grpId="0"/>
      <p:bldP spid="13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032C7-28C4-53BD-EAA5-0A644446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00056-11D1-5675-0372-A32B53049838}"/>
              </a:ext>
            </a:extLst>
          </p:cNvPr>
          <p:cNvSpPr txBox="1"/>
          <p:nvPr/>
        </p:nvSpPr>
        <p:spPr>
          <a:xfrm>
            <a:off x="4653946" y="2560320"/>
            <a:ext cx="2884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FF56-130F-C1B2-41F0-587F31403B2A}"/>
              </a:ext>
            </a:extLst>
          </p:cNvPr>
          <p:cNvSpPr txBox="1"/>
          <p:nvPr/>
        </p:nvSpPr>
        <p:spPr>
          <a:xfrm>
            <a:off x="8906257" y="4628787"/>
            <a:ext cx="2055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: Raushan</a:t>
            </a:r>
            <a:b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 : 2221139</a:t>
            </a:r>
            <a:b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 : 2203751</a:t>
            </a:r>
          </a:p>
        </p:txBody>
      </p:sp>
    </p:spTree>
    <p:extLst>
      <p:ext uri="{BB962C8B-B14F-4D97-AF65-F5344CB8AC3E}">
        <p14:creationId xmlns:p14="http://schemas.microsoft.com/office/powerpoint/2010/main" val="113649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31C2-202A-02E9-744D-F046A45E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BE5B1-2D4D-ECBE-8DA9-F4C3EB6B0954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BEA96-14C3-7F72-D3E9-1461F6CD873D}"/>
              </a:ext>
            </a:extLst>
          </p:cNvPr>
          <p:cNvSpPr txBox="1"/>
          <p:nvPr/>
        </p:nvSpPr>
        <p:spPr>
          <a:xfrm>
            <a:off x="1433510" y="1163460"/>
            <a:ext cx="9860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Logic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logic: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branch of mathematics that deals with true and false values, often represented as:</a:t>
            </a:r>
          </a:p>
          <a:p>
            <a:pPr lvl="7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True: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7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False: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198BF-8159-D153-C6D8-12D28211F2A3}"/>
              </a:ext>
            </a:extLst>
          </p:cNvPr>
          <p:cNvSpPr txBox="1"/>
          <p:nvPr/>
        </p:nvSpPr>
        <p:spPr>
          <a:xfrm>
            <a:off x="2642263" y="4311159"/>
            <a:ext cx="416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hot?</a:t>
            </a:r>
            <a:br>
              <a:rPr lang="en-IN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3CF1A-DC3B-CE7C-E897-CDA8CED4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14" y="4367795"/>
            <a:ext cx="1199981" cy="7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5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C80EB-E450-102E-EAEA-B5EBC8646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B9229-BA67-BC06-DAD5-DDB56CE58145}"/>
              </a:ext>
            </a:extLst>
          </p:cNvPr>
          <p:cNvSpPr/>
          <p:nvPr/>
        </p:nvSpPr>
        <p:spPr>
          <a:xfrm>
            <a:off x="4200329" y="259662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56C24-BE38-D7E5-3030-7AA8846A813D}"/>
              </a:ext>
            </a:extLst>
          </p:cNvPr>
          <p:cNvSpPr txBox="1"/>
          <p:nvPr/>
        </p:nvSpPr>
        <p:spPr>
          <a:xfrm>
            <a:off x="1601777" y="1058571"/>
            <a:ext cx="811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Boolean Logic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hot?</a:t>
            </a:r>
            <a:b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EC8BB-B14C-5D5C-1C15-5DC015DFC272}"/>
              </a:ext>
            </a:extLst>
          </p:cNvPr>
          <p:cNvSpPr txBox="1"/>
          <p:nvPr/>
        </p:nvSpPr>
        <p:spPr>
          <a:xfrm>
            <a:off x="2545701" y="2263810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yaar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bilkul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nahi.  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C1DBD-53DF-4B6E-B724-019CD0798DFF}"/>
              </a:ext>
            </a:extLst>
          </p:cNvPr>
          <p:cNvSpPr txBox="1"/>
          <p:nvPr/>
        </p:nvSpPr>
        <p:spPr>
          <a:xfrm>
            <a:off x="2545701" y="2632982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 thodi si garmi lag rahi hai.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681C6-1FCC-702F-882E-136FFCCF3E6D}"/>
              </a:ext>
            </a:extLst>
          </p:cNvPr>
          <p:cNvSpPr txBox="1"/>
          <p:nvPr/>
        </p:nvSpPr>
        <p:spPr>
          <a:xfrm>
            <a:off x="2545701" y="2990756"/>
            <a:ext cx="456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Haan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yaar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thoda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thoda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feel ho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rahi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A0DCB-C7C0-9E9D-23CE-81E8A46DFEF3}"/>
              </a:ext>
            </a:extLst>
          </p:cNvPr>
          <p:cNvSpPr txBox="1"/>
          <p:nvPr/>
        </p:nvSpPr>
        <p:spPr>
          <a:xfrm>
            <a:off x="2555032" y="3362623"/>
            <a:ext cx="420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Hmm... theek-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thaak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garmi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7406C-00ED-527C-405F-EEB7FB3FFBBD}"/>
              </a:ext>
            </a:extLst>
          </p:cNvPr>
          <p:cNvSpPr txBox="1"/>
          <p:nvPr/>
        </p:nvSpPr>
        <p:spPr>
          <a:xfrm>
            <a:off x="2555032" y="3736227"/>
            <a:ext cx="396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Kaafi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garmi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lag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rahi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49B0E1-2891-FF57-D622-BA01F8C70231}"/>
              </a:ext>
            </a:extLst>
          </p:cNvPr>
          <p:cNvSpPr txBox="1"/>
          <p:nvPr/>
        </p:nvSpPr>
        <p:spPr>
          <a:xfrm>
            <a:off x="2555032" y="4128410"/>
            <a:ext cx="396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Bhai,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garmi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F55E5-CB6C-BBB7-11B6-A9DCD48F58BF}"/>
              </a:ext>
            </a:extLst>
          </p:cNvPr>
          <p:cNvSpPr txBox="1"/>
          <p:nvPr/>
        </p:nvSpPr>
        <p:spPr>
          <a:xfrm>
            <a:off x="2555032" y="4507628"/>
            <a:ext cx="362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Bhai... jala dene wali garmi hai.</a:t>
            </a:r>
            <a:endParaRPr lang="en-IN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02036F-EF75-E264-85A3-6BAE3F83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94" y="2163799"/>
            <a:ext cx="814037" cy="802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4406CF-817F-6F3C-A75A-3BD19D1DED93}"/>
              </a:ext>
            </a:extLst>
          </p:cNvPr>
          <p:cNvSpPr txBox="1"/>
          <p:nvPr/>
        </p:nvSpPr>
        <p:spPr>
          <a:xfrm>
            <a:off x="7950586" y="2149626"/>
            <a:ext cx="2960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Logic {0,1}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1        0</a:t>
            </a:r>
          </a:p>
        </p:txBody>
      </p:sp>
    </p:spTree>
    <p:extLst>
      <p:ext uri="{BB962C8B-B14F-4D97-AF65-F5344CB8AC3E}">
        <p14:creationId xmlns:p14="http://schemas.microsoft.com/office/powerpoint/2010/main" val="1689155672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FBD2-0680-B6FF-370B-6DEAF56B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B714BD-7583-0E2F-6EB9-CAD356E78610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BBDA-906C-026F-0CE9-8EECE5DC20A8}"/>
              </a:ext>
            </a:extLst>
          </p:cNvPr>
          <p:cNvSpPr txBox="1"/>
          <p:nvPr/>
        </p:nvSpPr>
        <p:spPr>
          <a:xfrm>
            <a:off x="2450840" y="2278153"/>
            <a:ext cx="282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:(0 ≤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μ(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 ≤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76437-B141-F166-0349-40B7A078047A}"/>
              </a:ext>
            </a:extLst>
          </p:cNvPr>
          <p:cNvSpPr txBox="1"/>
          <p:nvPr/>
        </p:nvSpPr>
        <p:spPr>
          <a:xfrm>
            <a:off x="981271" y="1521946"/>
            <a:ext cx="97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way of thinking that allows machines or systems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uncertainty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imprecision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truth.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ugatti Chiron Super Sport, world's ...">
            <a:extLst>
              <a:ext uri="{FF2B5EF4-FFF2-40B4-BE49-F238E27FC236}">
                <a16:creationId xmlns:a16="http://schemas.microsoft.com/office/drawing/2014/main" id="{8EC75EDF-673B-22AE-33C1-502DADA5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30" y="2518359"/>
            <a:ext cx="1893722" cy="10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8D10A7-828A-38FA-6049-9218FD964830}"/>
              </a:ext>
            </a:extLst>
          </p:cNvPr>
          <p:cNvCxnSpPr>
            <a:cxnSpLocks/>
          </p:cNvCxnSpPr>
          <p:nvPr/>
        </p:nvCxnSpPr>
        <p:spPr>
          <a:xfrm flipV="1">
            <a:off x="1343608" y="3368347"/>
            <a:ext cx="0" cy="23233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DE3589-FA79-8F97-5BA3-CE492800EA88}"/>
              </a:ext>
            </a:extLst>
          </p:cNvPr>
          <p:cNvCxnSpPr>
            <a:cxnSpLocks/>
          </p:cNvCxnSpPr>
          <p:nvPr/>
        </p:nvCxnSpPr>
        <p:spPr>
          <a:xfrm>
            <a:off x="1343608" y="5691674"/>
            <a:ext cx="3797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62702E-185C-4576-DD24-3C335DC88AE4}"/>
              </a:ext>
            </a:extLst>
          </p:cNvPr>
          <p:cNvCxnSpPr>
            <a:cxnSpLocks/>
          </p:cNvCxnSpPr>
          <p:nvPr/>
        </p:nvCxnSpPr>
        <p:spPr>
          <a:xfrm>
            <a:off x="2631233" y="4180114"/>
            <a:ext cx="0" cy="1474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FA0529-D426-386F-E023-A6DA0CA1B74E}"/>
              </a:ext>
            </a:extLst>
          </p:cNvPr>
          <p:cNvCxnSpPr>
            <a:cxnSpLocks/>
          </p:cNvCxnSpPr>
          <p:nvPr/>
        </p:nvCxnSpPr>
        <p:spPr>
          <a:xfrm>
            <a:off x="3977951" y="4180114"/>
            <a:ext cx="0" cy="1474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DFFAE4-2884-2337-C63F-3178BA847529}"/>
              </a:ext>
            </a:extLst>
          </p:cNvPr>
          <p:cNvCxnSpPr>
            <a:cxnSpLocks/>
          </p:cNvCxnSpPr>
          <p:nvPr/>
        </p:nvCxnSpPr>
        <p:spPr>
          <a:xfrm>
            <a:off x="1343608" y="4180114"/>
            <a:ext cx="2634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CFE204-D9D2-304A-2729-CE96EC855CC6}"/>
              </a:ext>
            </a:extLst>
          </p:cNvPr>
          <p:cNvSpPr txBox="1"/>
          <p:nvPr/>
        </p:nvSpPr>
        <p:spPr>
          <a:xfrm>
            <a:off x="981271" y="3974052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1DB2FE-B055-FD16-8CEA-53B2B51E1284}"/>
              </a:ext>
            </a:extLst>
          </p:cNvPr>
          <p:cNvSpPr txBox="1"/>
          <p:nvPr/>
        </p:nvSpPr>
        <p:spPr>
          <a:xfrm>
            <a:off x="948617" y="5414479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9D22BB-DCAC-4F2F-662E-EAA2B80BB6F5}"/>
              </a:ext>
            </a:extLst>
          </p:cNvPr>
          <p:cNvSpPr txBox="1"/>
          <p:nvPr/>
        </p:nvSpPr>
        <p:spPr>
          <a:xfrm>
            <a:off x="2469507" y="5746880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2D3966-FB84-5F0B-B521-80CC0A630727}"/>
              </a:ext>
            </a:extLst>
          </p:cNvPr>
          <p:cNvSpPr txBox="1"/>
          <p:nvPr/>
        </p:nvSpPr>
        <p:spPr>
          <a:xfrm>
            <a:off x="3861318" y="5675747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5155A-43AB-97E6-2811-371F5DCE6451}"/>
              </a:ext>
            </a:extLst>
          </p:cNvPr>
          <p:cNvSpPr txBox="1"/>
          <p:nvPr/>
        </p:nvSpPr>
        <p:spPr>
          <a:xfrm>
            <a:off x="2667969" y="3792121"/>
            <a:ext cx="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40.1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BBA5E-D946-72CA-0A43-CE18C692E99A}"/>
              </a:ext>
            </a:extLst>
          </p:cNvPr>
          <p:cNvSpPr txBox="1"/>
          <p:nvPr/>
        </p:nvSpPr>
        <p:spPr>
          <a:xfrm>
            <a:off x="3270380" y="3783180"/>
            <a:ext cx="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40.2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656139-1FE8-D116-3A62-4F9437F7A0CF}"/>
              </a:ext>
            </a:extLst>
          </p:cNvPr>
          <p:cNvSpPr txBox="1"/>
          <p:nvPr/>
        </p:nvSpPr>
        <p:spPr>
          <a:xfrm>
            <a:off x="1607976" y="4769199"/>
            <a:ext cx="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30.9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EB81DD-FEC4-4CA7-F945-EC93121DD986}"/>
              </a:ext>
            </a:extLst>
          </p:cNvPr>
          <p:cNvSpPr txBox="1"/>
          <p:nvPr/>
        </p:nvSpPr>
        <p:spPr>
          <a:xfrm>
            <a:off x="1955732" y="3783180"/>
            <a:ext cx="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39.8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DB7CC9-7030-062C-A57E-61971ACE8205}"/>
              </a:ext>
            </a:extLst>
          </p:cNvPr>
          <p:cNvSpPr txBox="1"/>
          <p:nvPr/>
        </p:nvSpPr>
        <p:spPr>
          <a:xfrm>
            <a:off x="1594757" y="4363235"/>
            <a:ext cx="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ED9F6A-54F5-F5EA-C864-5FF7A94E9151}"/>
              </a:ext>
            </a:extLst>
          </p:cNvPr>
          <p:cNvSpPr txBox="1"/>
          <p:nvPr/>
        </p:nvSpPr>
        <p:spPr>
          <a:xfrm>
            <a:off x="1284515" y="5719276"/>
            <a:ext cx="75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Slow</a:t>
            </a:r>
            <a:br>
              <a:rPr lang="en-IN" b="1" dirty="0"/>
            </a:br>
            <a:r>
              <a:rPr lang="en-IN" b="1" dirty="0" err="1"/>
              <a:t>Acc</a:t>
            </a:r>
            <a:endParaRPr lang="en-IN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693FD4-28C0-D852-D83B-91532A79AA80}"/>
              </a:ext>
            </a:extLst>
          </p:cNvPr>
          <p:cNvSpPr txBox="1"/>
          <p:nvPr/>
        </p:nvSpPr>
        <p:spPr>
          <a:xfrm>
            <a:off x="3024087" y="5768367"/>
            <a:ext cx="90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Fast</a:t>
            </a:r>
            <a:br>
              <a:rPr lang="en-IN" b="1" dirty="0"/>
            </a:br>
            <a:r>
              <a:rPr lang="en-IN" b="1" dirty="0"/>
              <a:t>Break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E58176-A5B2-4586-D70D-31DCD7DC8093}"/>
              </a:ext>
            </a:extLst>
          </p:cNvPr>
          <p:cNvSpPr txBox="1"/>
          <p:nvPr/>
        </p:nvSpPr>
        <p:spPr>
          <a:xfrm>
            <a:off x="4349614" y="5721714"/>
            <a:ext cx="137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Speed of car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0DADEB-EAE9-4B16-C29C-849C5403DAB2}"/>
              </a:ext>
            </a:extLst>
          </p:cNvPr>
          <p:cNvSpPr txBox="1"/>
          <p:nvPr/>
        </p:nvSpPr>
        <p:spPr>
          <a:xfrm>
            <a:off x="624376" y="2886850"/>
            <a:ext cx="143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b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A5A73C-5344-6358-387F-097010569C0E}"/>
              </a:ext>
            </a:extLst>
          </p:cNvPr>
          <p:cNvCxnSpPr>
            <a:cxnSpLocks/>
          </p:cNvCxnSpPr>
          <p:nvPr/>
        </p:nvCxnSpPr>
        <p:spPr>
          <a:xfrm>
            <a:off x="5589037" y="3368347"/>
            <a:ext cx="0" cy="31645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11DBB54-BEBD-9359-4651-B325307A3B09}"/>
              </a:ext>
            </a:extLst>
          </p:cNvPr>
          <p:cNvCxnSpPr>
            <a:cxnSpLocks/>
          </p:cNvCxnSpPr>
          <p:nvPr/>
        </p:nvCxnSpPr>
        <p:spPr>
          <a:xfrm flipV="1">
            <a:off x="6195526" y="3429000"/>
            <a:ext cx="0" cy="2262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F8DEFD-F856-1B9D-5365-DB903962AE98}"/>
              </a:ext>
            </a:extLst>
          </p:cNvPr>
          <p:cNvCxnSpPr>
            <a:cxnSpLocks/>
          </p:cNvCxnSpPr>
          <p:nvPr/>
        </p:nvCxnSpPr>
        <p:spPr>
          <a:xfrm>
            <a:off x="6195526" y="5719276"/>
            <a:ext cx="29278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2DBF656-F543-4347-59DB-4DDCBC7BE281}"/>
              </a:ext>
            </a:extLst>
          </p:cNvPr>
          <p:cNvSpPr txBox="1"/>
          <p:nvPr/>
        </p:nvSpPr>
        <p:spPr>
          <a:xfrm>
            <a:off x="5589037" y="2876462"/>
            <a:ext cx="143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b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CCD13E-C307-7213-A7AB-77CDA73EAF7B}"/>
              </a:ext>
            </a:extLst>
          </p:cNvPr>
          <p:cNvSpPr txBox="1"/>
          <p:nvPr/>
        </p:nvSpPr>
        <p:spPr>
          <a:xfrm>
            <a:off x="8901259" y="5768367"/>
            <a:ext cx="137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Speed of car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07D5DC-CA4F-D492-5914-4C0B75CF892A}"/>
              </a:ext>
            </a:extLst>
          </p:cNvPr>
          <p:cNvCxnSpPr>
            <a:cxnSpLocks/>
          </p:cNvCxnSpPr>
          <p:nvPr/>
        </p:nvCxnSpPr>
        <p:spPr>
          <a:xfrm flipV="1">
            <a:off x="6195526" y="4264090"/>
            <a:ext cx="1026368" cy="14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FFC879-1713-3825-88E7-23175FB8375A}"/>
              </a:ext>
            </a:extLst>
          </p:cNvPr>
          <p:cNvCxnSpPr>
            <a:cxnSpLocks/>
          </p:cNvCxnSpPr>
          <p:nvPr/>
        </p:nvCxnSpPr>
        <p:spPr>
          <a:xfrm>
            <a:off x="7221894" y="4264090"/>
            <a:ext cx="611466" cy="1455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7EF9E5-8789-C603-7CB7-1FF3B60640D8}"/>
              </a:ext>
            </a:extLst>
          </p:cNvPr>
          <p:cNvCxnSpPr>
            <a:cxnSpLocks/>
          </p:cNvCxnSpPr>
          <p:nvPr/>
        </p:nvCxnSpPr>
        <p:spPr>
          <a:xfrm flipV="1">
            <a:off x="7207346" y="4264090"/>
            <a:ext cx="1062894" cy="14551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20" name="Straight Connector 5119">
            <a:extLst>
              <a:ext uri="{FF2B5EF4-FFF2-40B4-BE49-F238E27FC236}">
                <a16:creationId xmlns:a16="http://schemas.microsoft.com/office/drawing/2014/main" id="{958225CC-4344-4C02-A533-B5235B6DCE2F}"/>
              </a:ext>
            </a:extLst>
          </p:cNvPr>
          <p:cNvCxnSpPr>
            <a:cxnSpLocks/>
          </p:cNvCxnSpPr>
          <p:nvPr/>
        </p:nvCxnSpPr>
        <p:spPr>
          <a:xfrm>
            <a:off x="8270240" y="4264090"/>
            <a:ext cx="508000" cy="1455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2F45446D-2C8E-AEFB-FAAD-770026344B18}"/>
              </a:ext>
            </a:extLst>
          </p:cNvPr>
          <p:cNvCxnSpPr/>
          <p:nvPr/>
        </p:nvCxnSpPr>
        <p:spPr>
          <a:xfrm>
            <a:off x="7493000" y="5328920"/>
            <a:ext cx="147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6895C02-D7AE-061B-7F57-EA8DC6CDCC5C}"/>
              </a:ext>
            </a:extLst>
          </p:cNvPr>
          <p:cNvCxnSpPr/>
          <p:nvPr/>
        </p:nvCxnSpPr>
        <p:spPr>
          <a:xfrm>
            <a:off x="7437120" y="5414479"/>
            <a:ext cx="2575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9FF316BD-AFAE-148D-AAF8-FAF88D59261C}"/>
              </a:ext>
            </a:extLst>
          </p:cNvPr>
          <p:cNvCxnSpPr/>
          <p:nvPr/>
        </p:nvCxnSpPr>
        <p:spPr>
          <a:xfrm>
            <a:off x="7355840" y="5516880"/>
            <a:ext cx="396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DACE13B5-5D15-44F7-D5A0-C1CE5D2AE3CC}"/>
              </a:ext>
            </a:extLst>
          </p:cNvPr>
          <p:cNvCxnSpPr>
            <a:cxnSpLocks/>
          </p:cNvCxnSpPr>
          <p:nvPr/>
        </p:nvCxnSpPr>
        <p:spPr>
          <a:xfrm>
            <a:off x="7289800" y="5618791"/>
            <a:ext cx="5054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38" name="TextBox 5137">
            <a:extLst>
              <a:ext uri="{FF2B5EF4-FFF2-40B4-BE49-F238E27FC236}">
                <a16:creationId xmlns:a16="http://schemas.microsoft.com/office/drawing/2014/main" id="{3E091A58-3450-AD46-97F3-1D6C8F213425}"/>
              </a:ext>
            </a:extLst>
          </p:cNvPr>
          <p:cNvSpPr txBox="1"/>
          <p:nvPr/>
        </p:nvSpPr>
        <p:spPr>
          <a:xfrm>
            <a:off x="5765977" y="3998551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1</a:t>
            </a:r>
          </a:p>
        </p:txBody>
      </p:sp>
      <p:sp>
        <p:nvSpPr>
          <p:cNvPr id="5139" name="TextBox 5138">
            <a:extLst>
              <a:ext uri="{FF2B5EF4-FFF2-40B4-BE49-F238E27FC236}">
                <a16:creationId xmlns:a16="http://schemas.microsoft.com/office/drawing/2014/main" id="{5FC35CD8-E7E0-93F2-8715-2D99D2FDA080}"/>
              </a:ext>
            </a:extLst>
          </p:cNvPr>
          <p:cNvSpPr txBox="1"/>
          <p:nvPr/>
        </p:nvSpPr>
        <p:spPr>
          <a:xfrm>
            <a:off x="5791702" y="5399035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0</a:t>
            </a:r>
          </a:p>
        </p:txBody>
      </p:sp>
      <p:sp>
        <p:nvSpPr>
          <p:cNvPr id="5141" name="TextBox 5140">
            <a:extLst>
              <a:ext uri="{FF2B5EF4-FFF2-40B4-BE49-F238E27FC236}">
                <a16:creationId xmlns:a16="http://schemas.microsoft.com/office/drawing/2014/main" id="{BEA1D9BB-7601-2E9A-BF17-563BA51C3629}"/>
              </a:ext>
            </a:extLst>
          </p:cNvPr>
          <p:cNvSpPr txBox="1"/>
          <p:nvPr/>
        </p:nvSpPr>
        <p:spPr>
          <a:xfrm>
            <a:off x="6285563" y="5768367"/>
            <a:ext cx="7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Slow</a:t>
            </a:r>
          </a:p>
        </p:txBody>
      </p:sp>
      <p:sp>
        <p:nvSpPr>
          <p:cNvPr id="5142" name="TextBox 5141">
            <a:extLst>
              <a:ext uri="{FF2B5EF4-FFF2-40B4-BE49-F238E27FC236}">
                <a16:creationId xmlns:a16="http://schemas.microsoft.com/office/drawing/2014/main" id="{AAEF0800-0DED-9226-604E-66E697200163}"/>
              </a:ext>
            </a:extLst>
          </p:cNvPr>
          <p:cNvSpPr txBox="1"/>
          <p:nvPr/>
        </p:nvSpPr>
        <p:spPr>
          <a:xfrm>
            <a:off x="7968479" y="5783811"/>
            <a:ext cx="86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Fast</a:t>
            </a:r>
          </a:p>
        </p:txBody>
      </p:sp>
      <p:cxnSp>
        <p:nvCxnSpPr>
          <p:cNvPr id="5144" name="Straight Connector 5143">
            <a:extLst>
              <a:ext uri="{FF2B5EF4-FFF2-40B4-BE49-F238E27FC236}">
                <a16:creationId xmlns:a16="http://schemas.microsoft.com/office/drawing/2014/main" id="{CFD31E23-9175-3E00-80DD-86DCCCB5810A}"/>
              </a:ext>
            </a:extLst>
          </p:cNvPr>
          <p:cNvCxnSpPr/>
          <p:nvPr/>
        </p:nvCxnSpPr>
        <p:spPr>
          <a:xfrm>
            <a:off x="6195526" y="4264090"/>
            <a:ext cx="264225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51" name="TextBox 5150">
            <a:extLst>
              <a:ext uri="{FF2B5EF4-FFF2-40B4-BE49-F238E27FC236}">
                <a16:creationId xmlns:a16="http://schemas.microsoft.com/office/drawing/2014/main" id="{59E4F261-6F72-73FE-ECE3-6F4E583485A6}"/>
              </a:ext>
            </a:extLst>
          </p:cNvPr>
          <p:cNvSpPr txBox="1"/>
          <p:nvPr/>
        </p:nvSpPr>
        <p:spPr>
          <a:xfrm>
            <a:off x="7294681" y="5709870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40</a:t>
            </a:r>
          </a:p>
        </p:txBody>
      </p:sp>
      <p:sp>
        <p:nvSpPr>
          <p:cNvPr id="5152" name="TextBox 5151">
            <a:extLst>
              <a:ext uri="{FF2B5EF4-FFF2-40B4-BE49-F238E27FC236}">
                <a16:creationId xmlns:a16="http://schemas.microsoft.com/office/drawing/2014/main" id="{13D84360-D91D-A772-EB13-4EE47A7E79AD}"/>
              </a:ext>
            </a:extLst>
          </p:cNvPr>
          <p:cNvSpPr txBox="1"/>
          <p:nvPr/>
        </p:nvSpPr>
        <p:spPr>
          <a:xfrm>
            <a:off x="8598014" y="5787333"/>
            <a:ext cx="6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58667280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EC53A-CAFD-F4CB-B2AF-828C15BA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85AFB-C405-1FDB-6EA7-025DDA63A7E4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BAD74-11BF-B53D-208C-0D530B80900E}"/>
              </a:ext>
            </a:extLst>
          </p:cNvPr>
          <p:cNvSpPr txBox="1"/>
          <p:nvPr/>
        </p:nvSpPr>
        <p:spPr>
          <a:xfrm>
            <a:off x="4206240" y="1140508"/>
            <a:ext cx="415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degree of fastness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04BE770C-F718-A5B8-020A-55CF63F9DCE7}"/>
              </a:ext>
            </a:extLst>
          </p:cNvPr>
          <p:cNvSpPr/>
          <p:nvPr/>
        </p:nvSpPr>
        <p:spPr>
          <a:xfrm>
            <a:off x="949959" y="1877568"/>
            <a:ext cx="497840" cy="209296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25AFB-CD02-B7C7-6367-2C9DC637B23D}"/>
              </a:ext>
            </a:extLst>
          </p:cNvPr>
          <p:cNvSpPr txBox="1"/>
          <p:nvPr/>
        </p:nvSpPr>
        <p:spPr>
          <a:xfrm flipH="1">
            <a:off x="1275079" y="2033771"/>
            <a:ext cx="363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speed (x)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40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D1B7D-CA30-C037-519C-053777B4C598}"/>
              </a:ext>
            </a:extLst>
          </p:cNvPr>
          <p:cNvSpPr txBox="1"/>
          <p:nvPr/>
        </p:nvSpPr>
        <p:spPr>
          <a:xfrm flipH="1">
            <a:off x="1212090" y="3364668"/>
            <a:ext cx="363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speed (x)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75E36-912C-96EA-2C70-1B88439706F0}"/>
              </a:ext>
            </a:extLst>
          </p:cNvPr>
          <p:cNvSpPr txBox="1"/>
          <p:nvPr/>
        </p:nvSpPr>
        <p:spPr>
          <a:xfrm>
            <a:off x="1255775" y="2580994"/>
            <a:ext cx="491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speed(x) – 40   , if 40 &lt; speed(x) &lt; 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E35020-27E4-1B2F-D034-59C691C26B3D}"/>
              </a:ext>
            </a:extLst>
          </p:cNvPr>
          <p:cNvCxnSpPr/>
          <p:nvPr/>
        </p:nvCxnSpPr>
        <p:spPr>
          <a:xfrm>
            <a:off x="1293367" y="2997200"/>
            <a:ext cx="18186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86EF3E-EA8A-F64A-B2E4-E678F3759E49}"/>
              </a:ext>
            </a:extLst>
          </p:cNvPr>
          <p:cNvSpPr txBox="1"/>
          <p:nvPr/>
        </p:nvSpPr>
        <p:spPr>
          <a:xfrm>
            <a:off x="1855216" y="3019306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0724A87-0A80-17D9-D71C-1CFE82320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95399"/>
              </p:ext>
            </p:extLst>
          </p:nvPr>
        </p:nvGraphicFramePr>
        <p:xfrm>
          <a:off x="6695440" y="1955800"/>
          <a:ext cx="3423920" cy="210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20">
                  <a:extLst>
                    <a:ext uri="{9D8B030D-6E8A-4147-A177-3AD203B41FA5}">
                      <a16:colId xmlns:a16="http://schemas.microsoft.com/office/drawing/2014/main" val="25381784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70451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 of fastness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55001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2/10 =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19964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4/10 = 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80546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6/10 = 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17529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8/10 = 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9043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5F2A2B-1A65-124D-B736-909425128B49}"/>
              </a:ext>
            </a:extLst>
          </p:cNvPr>
          <p:cNvCxnSpPr>
            <a:cxnSpLocks/>
          </p:cNvCxnSpPr>
          <p:nvPr/>
        </p:nvCxnSpPr>
        <p:spPr>
          <a:xfrm flipV="1">
            <a:off x="4722326" y="3764280"/>
            <a:ext cx="0" cy="227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8DF025-3478-4543-FAAB-B49D47EBC332}"/>
              </a:ext>
            </a:extLst>
          </p:cNvPr>
          <p:cNvCxnSpPr>
            <a:cxnSpLocks/>
          </p:cNvCxnSpPr>
          <p:nvPr/>
        </p:nvCxnSpPr>
        <p:spPr>
          <a:xfrm>
            <a:off x="4722326" y="6049476"/>
            <a:ext cx="3278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8F6BF6-B047-A8E5-16D2-EFB49B94F442}"/>
              </a:ext>
            </a:extLst>
          </p:cNvPr>
          <p:cNvSpPr txBox="1"/>
          <p:nvPr/>
        </p:nvSpPr>
        <p:spPr>
          <a:xfrm>
            <a:off x="7598451" y="6042091"/>
            <a:ext cx="137811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baseline="-25000" dirty="0"/>
              <a:t>Speed of car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B508D1-3A2E-992D-3558-DE3346BFA5D1}"/>
              </a:ext>
            </a:extLst>
          </p:cNvPr>
          <p:cNvCxnSpPr>
            <a:cxnSpLocks/>
          </p:cNvCxnSpPr>
          <p:nvPr/>
        </p:nvCxnSpPr>
        <p:spPr>
          <a:xfrm flipV="1">
            <a:off x="5673090" y="4605337"/>
            <a:ext cx="778510" cy="14292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894A678-0348-DC4C-DDB4-15DE3FC61CA8}"/>
              </a:ext>
            </a:extLst>
          </p:cNvPr>
          <p:cNvSpPr txBox="1"/>
          <p:nvPr/>
        </p:nvSpPr>
        <p:spPr>
          <a:xfrm>
            <a:off x="4292777" y="4333831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BAB06D-424B-8923-5D92-B2EC27658AAC}"/>
              </a:ext>
            </a:extLst>
          </p:cNvPr>
          <p:cNvSpPr txBox="1"/>
          <p:nvPr/>
        </p:nvSpPr>
        <p:spPr>
          <a:xfrm>
            <a:off x="4318502" y="5734315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9551B-AA3B-A65A-628C-4FB1DC017EAC}"/>
              </a:ext>
            </a:extLst>
          </p:cNvPr>
          <p:cNvSpPr txBox="1"/>
          <p:nvPr/>
        </p:nvSpPr>
        <p:spPr>
          <a:xfrm>
            <a:off x="4849265" y="6011314"/>
            <a:ext cx="75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Slow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6654C0-8E3C-B00E-B53D-98F44F18BF4A}"/>
              </a:ext>
            </a:extLst>
          </p:cNvPr>
          <p:cNvSpPr txBox="1"/>
          <p:nvPr/>
        </p:nvSpPr>
        <p:spPr>
          <a:xfrm>
            <a:off x="6760017" y="5991196"/>
            <a:ext cx="8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Fast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572F68-598D-2816-FC84-485084A5ED20}"/>
              </a:ext>
            </a:extLst>
          </p:cNvPr>
          <p:cNvCxnSpPr/>
          <p:nvPr/>
        </p:nvCxnSpPr>
        <p:spPr>
          <a:xfrm>
            <a:off x="4722326" y="4599370"/>
            <a:ext cx="264225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35CAB8-843E-E141-73F7-FE3415EDB430}"/>
              </a:ext>
            </a:extLst>
          </p:cNvPr>
          <p:cNvSpPr txBox="1"/>
          <p:nvPr/>
        </p:nvSpPr>
        <p:spPr>
          <a:xfrm>
            <a:off x="5493609" y="6011312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40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2BF273-A86B-65EA-3907-3F57028B253C}"/>
              </a:ext>
            </a:extLst>
          </p:cNvPr>
          <p:cNvSpPr txBox="1"/>
          <p:nvPr/>
        </p:nvSpPr>
        <p:spPr>
          <a:xfrm>
            <a:off x="7194667" y="5990805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80</a:t>
            </a: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816AE87F-6637-49E9-DFE7-07C515821360}"/>
              </a:ext>
            </a:extLst>
          </p:cNvPr>
          <p:cNvSpPr txBox="1"/>
          <p:nvPr/>
        </p:nvSpPr>
        <p:spPr>
          <a:xfrm>
            <a:off x="8448039" y="5641982"/>
            <a:ext cx="282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(0 ≤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μ(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 ≤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F74FE-00AE-2E70-E77E-A0CEFD80C994}"/>
              </a:ext>
            </a:extLst>
          </p:cNvPr>
          <p:cNvSpPr txBox="1"/>
          <p:nvPr/>
        </p:nvSpPr>
        <p:spPr>
          <a:xfrm>
            <a:off x="112776" y="2743200"/>
            <a:ext cx="96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F​(x)=</a:t>
            </a:r>
            <a:endParaRPr lang="en-IN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C70B06-3831-ADA2-79B2-34471A111996}"/>
              </a:ext>
            </a:extLst>
          </p:cNvPr>
          <p:cNvCxnSpPr>
            <a:cxnSpLocks/>
          </p:cNvCxnSpPr>
          <p:nvPr/>
        </p:nvCxnSpPr>
        <p:spPr>
          <a:xfrm flipV="1">
            <a:off x="6454212" y="4594090"/>
            <a:ext cx="968193" cy="59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71C22B-008B-8559-F9EB-C799EEFED243}"/>
              </a:ext>
            </a:extLst>
          </p:cNvPr>
          <p:cNvCxnSpPr>
            <a:cxnSpLocks/>
          </p:cNvCxnSpPr>
          <p:nvPr/>
        </p:nvCxnSpPr>
        <p:spPr>
          <a:xfrm flipV="1">
            <a:off x="5660318" y="4597073"/>
            <a:ext cx="18981" cy="14508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925014-0220-381B-1F36-1EDA652D3A54}"/>
              </a:ext>
            </a:extLst>
          </p:cNvPr>
          <p:cNvCxnSpPr>
            <a:cxnSpLocks/>
          </p:cNvCxnSpPr>
          <p:nvPr/>
        </p:nvCxnSpPr>
        <p:spPr>
          <a:xfrm flipV="1">
            <a:off x="6438738" y="4640697"/>
            <a:ext cx="16997" cy="14072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C6C1E2F-781A-0B7D-798A-6E417D15FBDB}"/>
              </a:ext>
            </a:extLst>
          </p:cNvPr>
          <p:cNvSpPr txBox="1"/>
          <p:nvPr/>
        </p:nvSpPr>
        <p:spPr>
          <a:xfrm>
            <a:off x="6285881" y="6011377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-25000" dirty="0"/>
              <a:t>50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E0898B3-3C5E-02F3-CDB1-64C3B7AF8E3B}"/>
              </a:ext>
            </a:extLst>
          </p:cNvPr>
          <p:cNvCxnSpPr>
            <a:cxnSpLocks/>
          </p:cNvCxnSpPr>
          <p:nvPr/>
        </p:nvCxnSpPr>
        <p:spPr>
          <a:xfrm>
            <a:off x="4735830" y="6041909"/>
            <a:ext cx="924488" cy="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45284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2526D-4066-CD5B-DBC6-81D414F7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34D4A-B539-7355-1593-F7AA0D24E694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Fuzzy Logic?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8E38C-E3ED-A8D8-4CB9-74BBA1F6679D}"/>
              </a:ext>
            </a:extLst>
          </p:cNvPr>
          <p:cNvSpPr txBox="1"/>
          <p:nvPr/>
        </p:nvSpPr>
        <p:spPr>
          <a:xfrm>
            <a:off x="1649656" y="1071536"/>
            <a:ext cx="811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I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with fuzzy Logic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hot?</a:t>
            </a:r>
            <a:b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47E4E-B144-D347-E30A-568F50201540}"/>
              </a:ext>
            </a:extLst>
          </p:cNvPr>
          <p:cNvSpPr txBox="1"/>
          <p:nvPr/>
        </p:nvSpPr>
        <p:spPr>
          <a:xfrm>
            <a:off x="2545701" y="2263810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D6443-5433-8F7B-591F-EAB4D3C1F762}"/>
              </a:ext>
            </a:extLst>
          </p:cNvPr>
          <p:cNvSpPr txBox="1"/>
          <p:nvPr/>
        </p:nvSpPr>
        <p:spPr>
          <a:xfrm>
            <a:off x="2545701" y="2632982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5259C-EC3E-EDD5-5938-ECA62774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680" y="2230933"/>
            <a:ext cx="1199981" cy="72819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95601C-9EA0-AA6B-9B1D-B11A9096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64692"/>
              </p:ext>
            </p:extLst>
          </p:nvPr>
        </p:nvGraphicFramePr>
        <p:xfrm>
          <a:off x="2545701" y="2335106"/>
          <a:ext cx="614553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95356596"/>
                    </a:ext>
                  </a:extLst>
                </a:gridCol>
                <a:gridCol w="2081530">
                  <a:extLst>
                    <a:ext uri="{9D8B030D-6E8A-4147-A177-3AD203B41FA5}">
                      <a16:colId xmlns:a16="http://schemas.microsoft.com/office/drawing/2014/main" val="859286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It hot</a:t>
                      </a:r>
                      <a:endParaRPr lang="en-IN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Degree/Intensity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523409"/>
                  </a:ext>
                </a:extLst>
              </a:tr>
              <a:tr h="3064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Nahi </a:t>
                      </a:r>
                      <a:r>
                        <a:rPr lang="en-I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yaar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bilkul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bhi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nahi.    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7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 thodi si garmi lag rahi hai.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37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Haan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yaar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feel ho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rahi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2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Hmm... theek-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thaak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garmi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5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Kaafi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garmi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lag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rahi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Bhai,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badi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garmi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IN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Bhai... jala dene wali garmi hai.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3348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AD0E-FCB6-E3F3-E771-33EBC2C55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8CCB92-F942-DB9B-428D-B2E573FE7964}"/>
              </a:ext>
            </a:extLst>
          </p:cNvPr>
          <p:cNvSpPr/>
          <p:nvPr/>
        </p:nvSpPr>
        <p:spPr>
          <a:xfrm>
            <a:off x="4114671" y="325119"/>
            <a:ext cx="3962657" cy="692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Fuzzy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4B667-D2F4-333F-5701-5B51CA953C1F}"/>
              </a:ext>
            </a:extLst>
          </p:cNvPr>
          <p:cNvSpPr txBox="1"/>
          <p:nvPr/>
        </p:nvSpPr>
        <p:spPr>
          <a:xfrm>
            <a:off x="2103120" y="1106424"/>
            <a:ext cx="8650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 – Birth of Fuzzy Logic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Lotfi A. Zadeh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model vagueness in human reasoning.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1970s – Theory Development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Zadeh expanded fuzzy sets into a logic system to handle imprecise 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1980s – Industrial Adoption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real-world applications (e.g.,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Sendai Subway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consumer electronics).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automation and control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1990s – Global Expansion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Gained recognition in the West.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– Hybrid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Valuable in applications needing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human-like reasoning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22035"/>
      </p:ext>
    </p:extLst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B456C-C11B-836C-3825-9997F42A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357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47B2C-C9AC-EBC5-9CBD-DF913C4C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5" y="953795"/>
            <a:ext cx="3613065" cy="59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84277-0CAF-0F25-A977-14E6E550248B}"/>
              </a:ext>
            </a:extLst>
          </p:cNvPr>
          <p:cNvSpPr txBox="1"/>
          <p:nvPr/>
        </p:nvSpPr>
        <p:spPr>
          <a:xfrm>
            <a:off x="1065276" y="1064179"/>
            <a:ext cx="15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673017662"/>
      </p:ext>
    </p:extLst>
  </p:cSld>
  <p:clrMapOvr>
    <a:masterClrMapping/>
  </p:clrMapOvr>
  <p:transition spd="slow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1627</Words>
  <Application>Microsoft Office PowerPoint</Application>
  <PresentationFormat>Widescreen</PresentationFormat>
  <Paragraphs>262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raushan kumar</dc:creator>
  <cp:lastModifiedBy>raushan kumar</cp:lastModifiedBy>
  <cp:revision>22</cp:revision>
  <dcterms:created xsi:type="dcterms:W3CDTF">2025-04-25T16:01:08Z</dcterms:created>
  <dcterms:modified xsi:type="dcterms:W3CDTF">2025-05-01T03:52:00Z</dcterms:modified>
</cp:coreProperties>
</file>